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322" r:id="rId2"/>
    <p:sldId id="323" r:id="rId3"/>
    <p:sldId id="330" r:id="rId4"/>
    <p:sldId id="359" r:id="rId5"/>
    <p:sldId id="360" r:id="rId6"/>
    <p:sldId id="361" r:id="rId7"/>
    <p:sldId id="362" r:id="rId8"/>
    <p:sldId id="363" r:id="rId9"/>
    <p:sldId id="364" r:id="rId10"/>
    <p:sldId id="365" r:id="rId11"/>
    <p:sldId id="366" r:id="rId12"/>
    <p:sldId id="367" r:id="rId13"/>
    <p:sldId id="368" r:id="rId14"/>
    <p:sldId id="369" r:id="rId15"/>
    <p:sldId id="370" r:id="rId16"/>
    <p:sldId id="371" r:id="rId17"/>
    <p:sldId id="372" r:id="rId18"/>
    <p:sldId id="373" r:id="rId19"/>
    <p:sldId id="374" r:id="rId20"/>
    <p:sldId id="375" r:id="rId21"/>
    <p:sldId id="376" r:id="rId22"/>
    <p:sldId id="377" r:id="rId23"/>
    <p:sldId id="378" r:id="rId24"/>
    <p:sldId id="379" r:id="rId25"/>
    <p:sldId id="380" r:id="rId26"/>
    <p:sldId id="381" r:id="rId27"/>
    <p:sldId id="382" r:id="rId28"/>
    <p:sldId id="383" r:id="rId29"/>
    <p:sldId id="384" r:id="rId30"/>
    <p:sldId id="385" r:id="rId31"/>
    <p:sldId id="386" r:id="rId32"/>
    <p:sldId id="387" r:id="rId33"/>
    <p:sldId id="388" r:id="rId34"/>
    <p:sldId id="389" r:id="rId35"/>
    <p:sldId id="390" r:id="rId3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89"/>
    <a:srgbClr val="FF0066"/>
    <a:srgbClr val="000000"/>
    <a:srgbClr val="000048"/>
    <a:srgbClr val="0000FF"/>
    <a:srgbClr val="0061A9"/>
    <a:srgbClr val="00FF00"/>
    <a:srgbClr val="0099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3" autoAdjust="0"/>
    <p:restoredTop sz="94676" autoAdjust="0"/>
  </p:normalViewPr>
  <p:slideViewPr>
    <p:cSldViewPr snapToGrid="0" snapToObjects="1">
      <p:cViewPr>
        <p:scale>
          <a:sx n="75" d="100"/>
          <a:sy n="75" d="100"/>
        </p:scale>
        <p:origin x="-1200" y="-5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72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74AEA858-6376-5A4A-906E-117BB77C13B2}"/>
              </a:ext>
            </a:extLst>
          </p:cNvPr>
          <p:cNvSpPr txBox="1">
            <a:spLocks/>
          </p:cNvSpPr>
          <p:nvPr userDrawn="1"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148984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6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928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2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620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89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5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7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6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634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91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061D-0D67-8843-918D-DA33009DEF3C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B7826-6C05-F644-BCB0-7A59D3D3DB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621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5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0317061D-0D67-8843-918D-DA33009DEF3C}" type="datetimeFigureOut">
              <a:rPr lang="en-US" smtClean="0"/>
              <a:pPr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61A9"/>
                </a:solidFill>
                <a:latin typeface="Century Gothic" panose="020B0502020202020204" pitchFamily="34" charset="0"/>
              </a:defRPr>
            </a:lvl1pPr>
          </a:lstStyle>
          <a:p>
            <a:fld id="{EB0B7826-6C05-F644-BCB0-7A59D3D3DB5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="" xmlns:a16="http://schemas.microsoft.com/office/drawing/2014/main" id="{6B9E0248-AE5C-EA46-B993-777E28175FB1}"/>
              </a:ext>
            </a:extLst>
          </p:cNvPr>
          <p:cNvSpPr txBox="1">
            <a:spLocks/>
          </p:cNvSpPr>
          <p:nvPr/>
        </p:nvSpPr>
        <p:spPr>
          <a:xfrm>
            <a:off x="5059136" y="284900"/>
            <a:ext cx="2111829" cy="409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rgbClr val="0061A9"/>
                </a:solidFill>
                <a:latin typeface="Century Gothic" panose="020B0502020202020204" pitchFamily="34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19623B"/>
                </a:solidFill>
              </a:rPr>
              <a:t>DUA IFTETAH</a:t>
            </a:r>
          </a:p>
        </p:txBody>
      </p:sp>
    </p:spTree>
    <p:extLst>
      <p:ext uri="{BB962C8B-B14F-4D97-AF65-F5344CB8AC3E}">
        <p14:creationId xmlns:p14="http://schemas.microsoft.com/office/powerpoint/2010/main" val="865451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1A9"/>
          </a:solidFill>
          <a:latin typeface="Century Gothic" panose="020B0502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rgbClr val="0061A9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432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7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 for HAJJ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556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6945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3368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174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10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وَال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اِفَاضَةَ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اِلَيْكَ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to hasten my steps to You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56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 وہاں تک آنے کی توفیق عطا فرما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7707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97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وَاَظْفِرْنِي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بِالنُّجْحِ بِوَافِرِ الرِّبْحِ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968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grant me success in obtaining </a:t>
            </a:r>
            <a:endParaRPr lang="ur-PK" altLang="en-US" sz="33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3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abundant </a:t>
            </a:r>
            <a:r>
              <a:rPr lang="en-US" altLang="en-US" sz="33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gain.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539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اس میں مجھے بہت سے فائدے اور </a:t>
            </a:r>
            <a:endParaRPr lang="ur-PK" sz="6000" dirty="0" smtClean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کامیابی </a:t>
            </a: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دے 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1003300" y="23876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66700" y="948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4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وَاَصْدِرْنِي</a:t>
            </a:r>
            <a:r>
              <a:rPr lang="ur-PK" sz="4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4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4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رَبِّ مِنْ مَوْقِفِ الْحَجِّ الاَكْبَرِ </a:t>
            </a:r>
            <a:r>
              <a:rPr lang="ar-SA" sz="4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اِل</a:t>
            </a:r>
            <a:r>
              <a:rPr lang="ur-PK" sz="4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یٰ</a:t>
            </a:r>
            <a:r>
              <a:rPr lang="ar-SA" sz="4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endParaRPr lang="ur-PK" sz="4800" dirty="0" smtClean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4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مُزْدَلَفَةِ </a:t>
            </a:r>
            <a:r>
              <a:rPr lang="ar-SA" sz="4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الْمَشْعَرِ</a:t>
            </a:r>
            <a:endParaRPr lang="en-US" sz="48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22251" y="21717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My Lord, grant me opportunity to attach the situation of the grand Hajj to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Muzdalifah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 the holy monument,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48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اے پروردگار مجھے حج اکبر کے وقوف  سے مشعر میں مقام قرب تک پہنچا  جو مذدلفا میں ہے </a:t>
            </a:r>
            <a:endParaRPr lang="en-US" sz="48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719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35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وَاجْعَلْهَا زُلْفَةً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اِل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یٰ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رَحْمَتِكَ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33351" y="2476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deciding it to be a nearer step towards Your mercy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تیری رحمت سے  قرب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7580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1997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73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وَطَرِي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قاً اِل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یٰ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جَنَّتِكَ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76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a path towards Your Paradise.</a:t>
            </a:r>
            <a:endParaRPr lang="en-US" altLang="en-US" sz="36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82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اور تیری رحمت  میں جانے کا ذریعہ بنے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48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وَقِفْنِي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مَوْقِفَ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الْمَشْع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</a:t>
            </a:r>
            <a:r>
              <a:rPr lang="ur-PK" sz="640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ِ</a:t>
            </a:r>
            <a:r>
              <a:rPr lang="ar-SA" sz="640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الْحَرَامِ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60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Help me to stop at the situation of the Holy Monument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مشعر الحرام کی جگہ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7326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3495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48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وَمَقَامَ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وُقُو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 ال</a:t>
            </a:r>
            <a:r>
              <a:rPr lang="ur-PK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اِحْرَامِ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74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the situation of the ritual consecration.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وقوف حرام کے مقام  پر کھڑا کر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6416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151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وَاَهِلَّنِي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لِتَاْدِيَةِ الْمَنَاسِكِ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667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Prepare me to carry out the rituals,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اس کا اہل بنا </a:t>
            </a:r>
            <a:r>
              <a:rPr lang="ur-PK" sz="64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 کہ </a:t>
            </a: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اعمال حج ادا کروں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7453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0600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61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وَنَحْرِ الْهَدْيِ التَّوَامِكِ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76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to immolate the offertory camels,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42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ان اونٹوں کو ذبح کر کے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151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بِدَمٍ يَثُجُّ وَاَوْدَاجٍ تَمُجُّ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578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causing their blood to gush forth and their throats to be cut off,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29210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جو بڑی کوہان  والےجوش مارتے خون  والے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بِسْمِ اللهِ الرَّحْمٰنِ الرَّحِيْمِ</a:t>
            </a:r>
            <a:r>
              <a:rPr lang="en-US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879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 the name of Allah, the Beneficent, </a:t>
            </a:r>
            <a:endParaRPr lang="en-US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Merciful.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15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شروع کرتا ہوں اس الله کے نام سے جو بڑا مہربان اور نہایت رحم کرنے والا ہے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56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11517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وَاِرَاقَةِ الدِّمَاءِ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الْمَسْفُو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76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make me shed the poured out blood (of these animals),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بہتے خون والی رگیں  رکھتے ہیں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2606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35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وَالْهَدَايَا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الْمَذْبُو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حَةِ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13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offer the slaughtered offertory animals,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17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بہت سی قربانیاں کروں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28600" y="923131"/>
            <a:ext cx="95377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49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وَفَرْيِ اَوْدَاجِهَا 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یٰ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49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مَا اَمَرْتَ 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وَالتَّنَف</a:t>
            </a:r>
            <a:r>
              <a:rPr lang="ur-PK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ّ</a:t>
            </a:r>
            <a:r>
              <a:rPr lang="ar-SA" sz="49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 </a:t>
            </a:r>
            <a:r>
              <a:rPr lang="ar-SA" sz="49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بِهَا كَمَا وَسَمْتَ</a:t>
            </a:r>
            <a:endParaRPr lang="en-US" sz="49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006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cut off their throats as exactly as You have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instructed,and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submit them as presents as exactly as You have prescribed.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7620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ان کی شہ رگیں کاٹوں تیرے حکم کے مطابق  وہ فریضہ ادا کروں  جو تو نے عائد کیا </a:t>
            </a:r>
            <a:endParaRPr lang="en-US" sz="5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04834" y="835856"/>
            <a:ext cx="1847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r-PK" sz="4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ُ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7326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2479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177800" y="40092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485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وَاَحْضِرْنِي</a:t>
            </a:r>
            <a:r>
              <a:rPr lang="ur-PK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اَللّٰهُمَّ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صَل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َا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ةَ الْعِي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22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make me present myself at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Feast Prayer,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14300" y="3691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مجھے  توفیق دے کہ نمازعید ادا کروں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6310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406400" y="8469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رَاجِياً لِلْوَعْدِ خَائِفاً مِنَ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الْوَعِي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1828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hoping for what You have promised to </a:t>
            </a:r>
            <a:r>
              <a:rPr lang="en-US" altLang="en-US" sz="32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give,fearful</a:t>
            </a: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of what You have threatened Your punishment,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تیرے  وعدے کی امید پر تیری دھمکی سے ڈرتے  ہوئے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1870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61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حَالِقاً شَعْرَ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رَاْسِي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وَمُقَصِّراً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698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shaving or cutting short the hair of my head,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52400" y="3869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اپنے سر کے بالوں کو منڈوائے یا کم کیے ہوئے</a:t>
            </a:r>
            <a:endParaRPr lang="en-US" sz="62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1336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1108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34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وَمُجْتَهِداً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فِي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طَاعَتِكَ مُشَمِّراً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159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exerting all efforts to obey You painstakingly,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88900" y="37933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تیری فرمانبرداری کی  کوشش پر کمر باندھے ہوئے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10755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3749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622300" y="1037431"/>
            <a:ext cx="10223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رَامِياً لِلْجِمَارِ بِسَبْعٍ </a:t>
            </a:r>
            <a:r>
              <a:rPr lang="ar-SA" sz="58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بَعْدَ سَبْعٍ مِنَ </a:t>
            </a:r>
            <a:r>
              <a:rPr lang="ar-SA" sz="58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الاَحْجَارِ</a:t>
            </a:r>
            <a:endParaRPr lang="en-US" sz="58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00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throwing at the statues seven pebbles after seven.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جمروں  کو سات سات کنکریاںمارتے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2225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0727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12700" y="10501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وَاَدْخِلْنِي</a:t>
            </a:r>
            <a:r>
              <a:rPr lang="ur-PK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2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2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اَللّٰهُمَّ عَرْصَةَ بَيْتِكَ وَعَقْوَتِكَ</a:t>
            </a:r>
            <a:endParaRPr lang="en-US" sz="62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032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make me to enter the court </a:t>
            </a:r>
            <a:endParaRPr lang="ur-PK" altLang="en-US" sz="34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yard of Your house,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55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2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مجھے داخل کر اے معبود  اپنے گھر کے احاطہ و اطراف  میں </a:t>
            </a:r>
            <a:endParaRPr lang="en-US" sz="62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6437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2352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0092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596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وَمَحَلَّ اَمْنِكَ وَكَعْبَتِكَ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96851" y="2260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place of Your security, Your </a:t>
            </a:r>
            <a:r>
              <a:rPr lang="en-US" altLang="en-US" sz="36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Ka`bah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917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جو امن کی جگہ اور تیراکعبہ ہے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03200" y="1062831"/>
            <a:ext cx="84709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اَللّٰهُمَّ 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ارْزُقْنِي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الحَجَّ 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الَّذِي </a:t>
            </a:r>
            <a:r>
              <a:rPr lang="ar-SA" sz="5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افْتَرَضْتَهُ 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یٰ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مَنِ</a:t>
            </a:r>
            <a:endParaRPr lang="ur-PK" sz="5000" dirty="0" smtClean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اسْتَطَاعَ اِلَيْهِ 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سَبِي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لا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ََ</a:t>
            </a: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36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(please) grant me success to go on hajj </a:t>
            </a:r>
            <a:r>
              <a:rPr lang="en-US" altLang="en-US" sz="26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pilgrimage,which</a:t>
            </a:r>
            <a:r>
              <a:rPr lang="en-US" altLang="en-US" sz="2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You have imposed upon </a:t>
            </a:r>
            <a:endParaRPr lang="ur-PK" altLang="en-US" sz="2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2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whoever is </a:t>
            </a:r>
            <a:r>
              <a:rPr lang="en-US" altLang="en-US" sz="2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capable of going on it,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441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48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مجھے وہ حج نصیب فرما  جو تو نے ان </a:t>
            </a:r>
            <a:r>
              <a:rPr lang="ur-PK" sz="4800" dirty="0" smtClean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لوگوں </a:t>
            </a:r>
            <a:r>
              <a:rPr lang="ur-PK" sz="48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پر فرض کیا ہے  جو آنے جانے کا خرچ اٹھا سکتے ہیں</a:t>
            </a:r>
            <a:endParaRPr lang="en-US" sz="48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524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39700" y="719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914400" y="22352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139700" y="40854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76200" y="935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وَمَسَاكِي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نِكَ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وَسُؤَّالِكَ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وَمَحَاوِي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جِكَ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33351" y="2260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to give to the poor, the beggars, </a:t>
            </a:r>
            <a:endParaRPr lang="ur-PK" altLang="en-US" sz="3600" b="1" dirty="0" smtClean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the needy who ask from You.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76200" y="3933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مجھے اپنے محتاجوں اور سائلوں میں رکھ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5656" y="40233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19304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39457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292101" y="910431"/>
            <a:ext cx="9677401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وَجُدْ عَلَيَّ اَللّٰهُمَّ بِوَافِرِ الاَجْرِ مِنَ 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</a:t>
            </a:r>
            <a:r>
              <a:rPr lang="ur-PK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اِنْكِفَاءِ </a:t>
            </a:r>
            <a:r>
              <a:rPr lang="ar-SA" sz="5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وَالنَّفْرِ</a:t>
            </a:r>
            <a:endParaRPr lang="en-US" sz="5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196851" y="19558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endue me generously with abundant reward after my return and in my journey back.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7044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مجھے بہت زیادہ اجر  دے میری واپسی اور میرے کوچ  کرنے پر</a:t>
            </a:r>
            <a:endParaRPr lang="en-US" sz="5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10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5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وَاخْتِمِ اَللّٰهُمَّ مَنَاسِكَ 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حَجِّي</a:t>
            </a:r>
            <a:r>
              <a:rPr lang="ur-PK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5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وَانْقِضَاءَ </a:t>
            </a:r>
            <a:r>
              <a:rPr lang="ar-SA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عَجِّي</a:t>
            </a:r>
            <a:r>
              <a:rPr lang="ur-PK" sz="5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5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60351" y="19685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Allah, seal my performance of the rituals of Hajj and the termination of my cries with the statements of response to You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50800" y="38060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5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کامل فرما اے معبود  میرے اعمال حج کو اور آہ  وزاری کو قبول کر</a:t>
            </a:r>
            <a:endParaRPr lang="en-US" sz="5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1108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61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بِقَبُو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لٍ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مِنْكَ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وَرَاْفَةٍ مِنْكَ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511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with acceptance from You, and with clemency that You show me.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اپنی بارگاہ میں مجھ  پر عنایت کرتے ہوئے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8215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3368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1870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910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يَا اَرْحَمَ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الرَّاحِمِي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نَ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413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most merciful of all those who show mercy!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8695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سب  سے زیادہ رحم کرنے والے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1255"/>
            <a:ext cx="9359900" cy="514099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88900" y="973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-685800" y="2432952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7 </a:t>
            </a: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 for HAJJ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-393700" y="42759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32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32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32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2184400" y="2067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851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9358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961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وَاجْعَلْ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فِي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هِ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هَادِياً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َّ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اِلَيْهِ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دَلِي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لاً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0320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appoint for me in it a guide and a director to it,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6282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اس میں میری ہدایت کا وسیلہ قرار دے اسکی طرف رہنمائی فرما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6183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34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وَقَرِّبْ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لِي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بُعْدَ الْمَسَالِكِ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3622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make accessible for me the remote paths,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-11430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اور دور کے  راستے میرے لیے قریب کر دے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8342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5019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08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وَاَعِنِّي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عَل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یٰ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تَ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اَ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دِيَةِ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الْمَنَاسِكِ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5273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help me carry out its rituals,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اعمال حج ادا کرنے  میں میری اعانت فرما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4511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-127000" y="7072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0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وَحَرِّمْ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بِاِحْرَامِي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عَل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یَ</a:t>
            </a:r>
            <a:r>
              <a:rPr lang="ar-SA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النَّارِ جَسَدِي</a:t>
            </a:r>
            <a:r>
              <a:rPr lang="ur-PK" sz="60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0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285750" y="1787525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prevent fire from consuming my </a:t>
            </a:r>
            <a:r>
              <a:rPr lang="en-US" altLang="en-US" sz="3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body </a:t>
            </a:r>
            <a:r>
              <a:rPr lang="en-US" altLang="en-US" sz="34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due to my entering into the state of ritual consecration,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44450" y="357108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0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میرےاحرام باندھنے  سے میرے بدن کو آگ پر حرام کر دے</a:t>
            </a:r>
            <a:endParaRPr lang="en-US" sz="60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5675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2352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7834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وَزِدْ لِلسَّفَرِ 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قُوَّتِي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وَجَلَدِي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606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and increase my power and my endurance on my </a:t>
            </a:r>
            <a:r>
              <a:rPr lang="en-US" altLang="en-US" sz="36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Hajj </a:t>
            </a: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journey.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سفر کیلئے میری ہمت و قوت بڑھا دے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0800" y="0"/>
            <a:ext cx="9347200" cy="5140990"/>
          </a:xfrm>
          <a:prstGeom prst="rect">
            <a:avLst/>
          </a:prstGeom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63500" y="592931"/>
            <a:ext cx="8763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spcBef>
                <a:spcPct val="20000"/>
              </a:spcBef>
            </a:pP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10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Munajat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(whispered 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prayers) by Imam Mohammed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Taqi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(as) from </a:t>
            </a:r>
            <a:r>
              <a:rPr lang="en-US" altLang="en-US" sz="3000" b="1" dirty="0" err="1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Baqiyatus</a:t>
            </a:r>
            <a:r>
              <a:rPr lang="en-US" altLang="en-US" sz="30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 </a:t>
            </a:r>
            <a:r>
              <a:rPr lang="en-US" altLang="en-US" sz="30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Salehat</a:t>
            </a:r>
            <a:endParaRPr lang="en-US" altLang="en-US" sz="30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-838200" y="2222500"/>
            <a:ext cx="1026160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4400" b="1" dirty="0" err="1" smtClean="0">
                <a:latin typeface="Century Gothic" pitchFamily="34" charset="0"/>
                <a:ea typeface="Adobe Gothic Std B" pitchFamily="34" charset="-128"/>
              </a:rPr>
              <a:t>Munajaat</a:t>
            </a:r>
            <a:r>
              <a:rPr lang="en-US" altLang="en-US" sz="4400" b="1" dirty="0" smtClean="0">
                <a:latin typeface="Century Gothic" pitchFamily="34" charset="0"/>
                <a:ea typeface="Adobe Gothic Std B" pitchFamily="34" charset="-128"/>
              </a:rPr>
              <a:t> - No </a:t>
            </a:r>
            <a:r>
              <a:rPr lang="en-US" altLang="en-US" sz="4400" b="1" dirty="0">
                <a:latin typeface="Century Gothic" pitchFamily="34" charset="0"/>
                <a:ea typeface="Adobe Gothic Std B" pitchFamily="34" charset="-128"/>
              </a:rPr>
              <a:t>1 </a:t>
            </a:r>
            <a:endParaRPr lang="en-US" altLang="en-US" sz="4400" b="1" dirty="0" smtClean="0">
              <a:latin typeface="Century Gothic" pitchFamily="34" charset="0"/>
              <a:ea typeface="Adobe Gothic Std B" pitchFamily="34" charset="-128"/>
            </a:endParaRPr>
          </a:p>
          <a:p>
            <a:pPr algn="ctr">
              <a:spcBef>
                <a:spcPct val="20000"/>
              </a:spcBef>
            </a:pPr>
            <a:r>
              <a:rPr lang="en-US" altLang="en-US" sz="4400" b="1" dirty="0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Guidance to the Best </a:t>
            </a:r>
            <a:r>
              <a:rPr lang="en-US" altLang="en-US" sz="4400" b="1" dirty="0" err="1" smtClean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Istekhara</a:t>
            </a:r>
            <a:endParaRPr lang="en-US" altLang="en-US" sz="4400" b="1" dirty="0">
              <a:solidFill>
                <a:srgbClr val="000089"/>
              </a:solidFill>
              <a:latin typeface="Century Gothic" pitchFamily="34" charset="0"/>
              <a:ea typeface="Adobe Gothic Std B" pitchFamily="34" charset="-128"/>
            </a:endParaRPr>
          </a:p>
        </p:txBody>
      </p:sp>
      <p:sp>
        <p:nvSpPr>
          <p:cNvPr id="11" name="Rectangle 18"/>
          <p:cNvSpPr>
            <a:spLocks noChangeArrowheads="1"/>
          </p:cNvSpPr>
          <p:nvPr/>
        </p:nvSpPr>
        <p:spPr bwMode="auto">
          <a:xfrm>
            <a:off x="-63500" y="4301331"/>
            <a:ext cx="92075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25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Video Edit By :-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Murtuza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Qurbanali</a:t>
            </a:r>
            <a:r>
              <a:rPr lang="en-US" altLang="en-US" sz="2500" b="1" dirty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 </a:t>
            </a:r>
            <a:r>
              <a:rPr lang="en-US" altLang="en-US" sz="2500" b="1" dirty="0" err="1" smtClean="0">
                <a:ln w="0">
                  <a:noFill/>
                </a:ln>
                <a:solidFill>
                  <a:srgbClr val="0000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News706 BT" pitchFamily="18" charset="0"/>
                <a:ea typeface="Adobe Gothic Std B" pitchFamily="34" charset="-128"/>
              </a:rPr>
              <a:t>Bhurani</a:t>
            </a:r>
            <a:endParaRPr lang="en-US" altLang="en-US" sz="2500" b="1" dirty="0">
              <a:ln w="0">
                <a:noFill/>
              </a:ln>
              <a:solidFill>
                <a:srgbClr val="00008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News706 BT" pitchFamily="18" charset="0"/>
              <a:ea typeface="Adobe Gothic Std B" pitchFamily="34" charset="-128"/>
            </a:endParaRPr>
          </a:p>
        </p:txBody>
      </p:sp>
      <p:sp>
        <p:nvSpPr>
          <p:cNvPr id="12" name="Rectangle 18"/>
          <p:cNvSpPr>
            <a:spLocks noChangeArrowheads="1"/>
          </p:cNvSpPr>
          <p:nvPr/>
        </p:nvSpPr>
        <p:spPr bwMode="auto">
          <a:xfrm>
            <a:off x="2032000" y="54371"/>
            <a:ext cx="2286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en-US" altLang="en-US" sz="3000" dirty="0" smtClean="0">
                <a:solidFill>
                  <a:srgbClr val="000000"/>
                </a:solidFill>
                <a:latin typeface="Swis721 BlkCn BT" pitchFamily="34" charset="0"/>
                <a:ea typeface="Adobe Gothic Std B" pitchFamily="34" charset="-128"/>
              </a:rPr>
              <a:t>Presents</a:t>
            </a:r>
            <a:endParaRPr lang="en-US" altLang="en-US" sz="3000" dirty="0">
              <a:solidFill>
                <a:srgbClr val="FF0000"/>
              </a:solidFill>
              <a:latin typeface="Swis721 BlkCn BT" pitchFamily="34" charset="0"/>
              <a:ea typeface="Adobe Gothic Std B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3500" y="1255"/>
            <a:ext cx="9359900" cy="5140990"/>
          </a:xfrm>
          <a:prstGeom prst="rect">
            <a:avLst/>
          </a:prstGeom>
        </p:spPr>
      </p:pic>
      <p:sp>
        <p:nvSpPr>
          <p:cNvPr id="18" name="Rectangle 3"/>
          <p:cNvSpPr>
            <a:spLocks noChangeArrowheads="1"/>
          </p:cNvSpPr>
          <p:nvPr/>
        </p:nvSpPr>
        <p:spPr bwMode="auto">
          <a:xfrm>
            <a:off x="0" y="808831"/>
            <a:ext cx="91440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وَارْزُقْنِي</a:t>
            </a:r>
            <a:r>
              <a:rPr lang="ur-PK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ْ</a:t>
            </a:r>
            <a:r>
              <a:rPr lang="ar-SA" sz="6400" dirty="0" smtClean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 </a:t>
            </a:r>
            <a:r>
              <a:rPr lang="ar-SA" sz="6400" dirty="0">
                <a:ln w="15875">
                  <a:noFill/>
                </a:ln>
                <a:solidFill>
                  <a:srgbClr val="000066"/>
                </a:solidFill>
                <a:effectLst>
                  <a:outerShdw blurRad="38100" dist="38100" dir="2700000" algn="tl">
                    <a:prstClr val="white">
                      <a:alpha val="43000"/>
                    </a:prstClr>
                  </a:outerShdw>
                </a:effectLst>
                <a:latin typeface="Al Qalam Quran Majeed" pitchFamily="2" charset="-78"/>
                <a:cs typeface="Al Qalam Quran Majeed" pitchFamily="2" charset="-78"/>
              </a:rPr>
              <a:t>رَبِّ الْوُقُوفَ بَيْنَ يَدَيْكَ</a:t>
            </a:r>
            <a:endParaRPr lang="en-US" sz="6400" dirty="0">
              <a:ln w="15875">
                <a:noFill/>
              </a:ln>
              <a:solidFill>
                <a:srgbClr val="000066"/>
              </a:solidFill>
              <a:effectLst>
                <a:outerShdw blurRad="38100" dist="38100" dir="2700000" algn="tl">
                  <a:prstClr val="white">
                    <a:alpha val="43000"/>
                  </a:prstClr>
                </a:outerShdw>
              </a:effectLst>
              <a:latin typeface="Al Qalam Quran Majeed" pitchFamily="2" charset="-78"/>
              <a:cs typeface="Al Qalam Quran Majeed" pitchFamily="2" charset="-78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-57151" y="2247900"/>
            <a:ext cx="9353551" cy="1314450"/>
          </a:xfrm>
          <a:prstGeom prst="rect">
            <a:avLst/>
          </a:prstGeom>
          <a:noFill/>
          <a:ln>
            <a:noFill/>
          </a:ln>
          <a:effectLst>
            <a:outerShdw blurRad="50800" dist="50800" dir="5400000" sx="1000" sy="1000" algn="ctr" rotWithShape="0">
              <a:schemeClr val="bg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600" b="1" dirty="0">
                <a:solidFill>
                  <a:srgbClr val="000089"/>
                </a:solidFill>
                <a:latin typeface="Century Gothic" pitchFamily="34" charset="0"/>
                <a:ea typeface="Adobe Gothic Std B" pitchFamily="34" charset="-128"/>
              </a:rPr>
              <a:t>O my Lord, grant me the opportunity to present myself in Your Presence</a:t>
            </a:r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0" y="3983831"/>
            <a:ext cx="8686800" cy="1102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0" algn="ctr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ur-PK" sz="6400" dirty="0">
                <a:ln w="22225">
                  <a:noFill/>
                </a:ln>
                <a:solidFill>
                  <a:srgbClr val="000066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_PDMS_Jauhar" pitchFamily="2" charset="-78"/>
                <a:cs typeface="_PDMS_Jauhar" pitchFamily="2" charset="-78"/>
              </a:rPr>
              <a:t>اے معبود تو مجھے اپنے سامنے کھڑے ہونے </a:t>
            </a:r>
            <a:endParaRPr lang="en-US" sz="6400" dirty="0">
              <a:ln w="22225">
                <a:noFill/>
              </a:ln>
              <a:solidFill>
                <a:srgbClr val="000066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_PDMS_Jauhar" pitchFamily="2" charset="-78"/>
              <a:cs typeface="_PDMS_Jauhar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36819" y="190557"/>
            <a:ext cx="22794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Imam 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Taqi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(as)-</a:t>
            </a:r>
            <a:r>
              <a:rPr lang="en-US" sz="1200" dirty="0" err="1" smtClean="0">
                <a:solidFill>
                  <a:srgbClr val="003300"/>
                </a:solidFill>
                <a:latin typeface="Arial Rounded MT Bold" pitchFamily="34" charset="0"/>
              </a:rPr>
              <a:t>Munajaat</a:t>
            </a:r>
            <a:r>
              <a:rPr lang="en-US" sz="1200" dirty="0" smtClean="0">
                <a:solidFill>
                  <a:srgbClr val="003300"/>
                </a:solidFill>
                <a:latin typeface="Arial Rounded MT Bold" pitchFamily="34" charset="0"/>
              </a:rPr>
              <a:t> - 07</a:t>
            </a:r>
            <a:endParaRPr lang="en-US" sz="12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07913" y="404986"/>
            <a:ext cx="37483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3300"/>
                </a:solidFill>
                <a:latin typeface="Arial Rounded MT Bold" pitchFamily="34" charset="0"/>
              </a:rPr>
              <a:t>       Prayer for HAJJ</a:t>
            </a:r>
            <a:endParaRPr lang="en-US" sz="1600" dirty="0">
              <a:solidFill>
                <a:srgbClr val="003300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17000"/>
    </mc:Choice>
    <mc:Fallback xmlns="">
      <p:transition advClick="0" advTm="17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46839</TotalTime>
  <Words>2477</Words>
  <Application>Microsoft Office PowerPoint</Application>
  <PresentationFormat>On-screen Show (16:9)</PresentationFormat>
  <Paragraphs>357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user</cp:lastModifiedBy>
  <cp:revision>394</cp:revision>
  <dcterms:created xsi:type="dcterms:W3CDTF">2020-04-18T02:36:44Z</dcterms:created>
  <dcterms:modified xsi:type="dcterms:W3CDTF">2020-11-02T17:28:27Z</dcterms:modified>
</cp:coreProperties>
</file>